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3/15/2018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3/15/2018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aDvT-pgM5Z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G2rjaRkJ-s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RESP’s 101</a:t>
            </a:r>
            <a:endParaRPr lang="en-CA" dirty="0"/>
          </a:p>
        </p:txBody>
      </p:sp>
      <p:sp>
        <p:nvSpPr>
          <p:cNvPr id="3" name="Subtitle 2"/>
          <p:cNvSpPr>
            <a:spLocks noGrp="1"/>
          </p:cNvSpPr>
          <p:nvPr>
            <p:ph type="subTitle" idx="1"/>
          </p:nvPr>
        </p:nvSpPr>
        <p:spPr/>
        <p:txBody>
          <a:bodyPr/>
          <a:lstStyle/>
          <a:p>
            <a:endParaRPr lang="en-CA"/>
          </a:p>
        </p:txBody>
      </p:sp>
      <p:pic>
        <p:nvPicPr>
          <p:cNvPr id="1026" name="Picture 2" descr="RESP are a great way for parents to save for their children's education. But there are a few things to know when it comes to taking money 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075" y="2627037"/>
            <a:ext cx="4765589" cy="3177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268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if you don’t want to go to School</a:t>
            </a:r>
            <a:endParaRPr lang="en-CA" dirty="0"/>
          </a:p>
        </p:txBody>
      </p:sp>
      <p:sp>
        <p:nvSpPr>
          <p:cNvPr id="3" name="Content Placeholder 2"/>
          <p:cNvSpPr>
            <a:spLocks noGrp="1"/>
          </p:cNvSpPr>
          <p:nvPr>
            <p:ph idx="1"/>
          </p:nvPr>
        </p:nvSpPr>
        <p:spPr/>
        <p:txBody>
          <a:bodyPr/>
          <a:lstStyle/>
          <a:p>
            <a:r>
              <a:rPr lang="en-CA" dirty="0" smtClean="0"/>
              <a:t>The plan is collapsed the on Government takes back all of the CEGS contributions, the student can keep the contribution tax free and the interest return is taxed at the students marginal tax bracket plus a punitive tax of 20%. </a:t>
            </a:r>
            <a:endParaRPr lang="en-CA" dirty="0"/>
          </a:p>
        </p:txBody>
      </p:sp>
    </p:spTree>
    <p:extLst>
      <p:ext uri="{BB962C8B-B14F-4D97-AF65-F5344CB8AC3E}">
        <p14:creationId xmlns:p14="http://schemas.microsoft.com/office/powerpoint/2010/main" val="3107959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 Registered Education Savings Plan #1</a:t>
            </a:r>
            <a:endParaRPr lang="en-CA" dirty="0"/>
          </a:p>
        </p:txBody>
      </p:sp>
      <p:pic>
        <p:nvPicPr>
          <p:cNvPr id="4" name="aDvT-pgM5ZA"/>
          <p:cNvPicPr>
            <a:picLocks noGrp="1" noRot="1" noChangeAspect="1"/>
          </p:cNvPicPr>
          <p:nvPr>
            <p:ph idx="1"/>
            <a:videoFile r:link="rId1"/>
          </p:nvPr>
        </p:nvPicPr>
        <p:blipFill>
          <a:blip r:embed="rId3"/>
          <a:stretch>
            <a:fillRect/>
          </a:stretch>
        </p:blipFill>
        <p:spPr>
          <a:xfrm>
            <a:off x="1835997" y="1888629"/>
            <a:ext cx="8834437" cy="4969371"/>
          </a:xfrm>
          <a:prstGeom prst="rect">
            <a:avLst/>
          </a:prstGeom>
        </p:spPr>
      </p:pic>
    </p:spTree>
    <p:extLst>
      <p:ext uri="{BB962C8B-B14F-4D97-AF65-F5344CB8AC3E}">
        <p14:creationId xmlns:p14="http://schemas.microsoft.com/office/powerpoint/2010/main" val="56290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Government will contribute a Canadian Education Savings Grant (CESG) to your RESP fund.</a:t>
            </a:r>
          </a:p>
          <a:p>
            <a:r>
              <a:rPr lang="en-CA" dirty="0" smtClean="0"/>
              <a:t>The government will contribute 20% to your fund in most cases. Ex) invest $100 and they will give you $20</a:t>
            </a:r>
          </a:p>
          <a:p>
            <a:r>
              <a:rPr lang="en-CA" dirty="0" smtClean="0"/>
              <a:t>For low income households they will contribute up to 40% to your fund Ex) invest $100 and they will give you $40</a:t>
            </a:r>
          </a:p>
          <a:p>
            <a:endParaRPr lang="en-CA" dirty="0"/>
          </a:p>
          <a:p>
            <a:endParaRPr lang="en-CA" dirty="0"/>
          </a:p>
        </p:txBody>
      </p:sp>
    </p:spTree>
    <p:extLst>
      <p:ext uri="{BB962C8B-B14F-4D97-AF65-F5344CB8AC3E}">
        <p14:creationId xmlns:p14="http://schemas.microsoft.com/office/powerpoint/2010/main" val="417219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152" y="470887"/>
            <a:ext cx="9603275" cy="1049235"/>
          </a:xfrm>
        </p:spPr>
        <p:txBody>
          <a:bodyPr/>
          <a:lstStyle/>
          <a:p>
            <a:r>
              <a:rPr lang="en-CA" dirty="0" smtClean="0"/>
              <a:t>15 Years of investing $1000 per year</a:t>
            </a:r>
            <a:endParaRPr lang="en-CA" dirty="0"/>
          </a:p>
        </p:txBody>
      </p:sp>
      <p:sp>
        <p:nvSpPr>
          <p:cNvPr id="6" name="AutoShape 2" descr="data:image/png;base64,iVBORw0KGgoAAAANSUhEUgAAAkMAAADdCAYAAAC4ynaBAAAKZklEQVR4Xu3WQQEAAAgCMelf2iA3GzB5sHMECBAgQIAAgbDAwtlFJ0CAAAECBAicMaQEBAgQIECAQFrAGEq/X3gCBAgQIEDAGNIBAgQIECBAIC1gDKXfLzwBAgQIECBgDOkAAQIECBAgkBYwhtLvF54AAQIECBAwhnSAAAECBAgQSAsYQ+n3C0+AAAECBAgYQzpAgAABAgQIpAWMofT7hSdAgAABAgSMIR0gQIAAAQIE0gLGUPr9whMgQIAAAQLGkA4QIECAAAECaQFjKP1+4QkQIECAAAFjSAcIECBAgACBtIAxlH6/8AQIECBAgIAxpAMECBAgQIBAWsAYSr9feAIECBAgQMAY0gECBAgQIEAgLWAMpd8vPAECBAgQIGAM6QABAgQIECCQFjCG0u8XngABAgQIEDCGdIAAAQIECBBICxhD6fcLT4AAAQIECBhDOkCAAAECBAikBYyh9PuFJ0CAAAECBIwhHSBAgAABAgTSAsZQ+v3CEyBAgAABAsaQDhAgQIAAAQJpAWMo/X7hCRAgQIAAAWNIBwgQIECAAIG0gDGUfr/wBAgQIECAgDGkAwQIECBAgEBawBhKv194AgQIECBAwBjSAQIECBAgQCAtYAyl3y88AQIECBAgYAzpAAECBAgQIJAWMIbS7xeeAAECBAgQMIZ0gAABAgQIEEgLGEPp9wtPgAABAgQIGEM6QIAAAQIECKQFjKH0+4UnQIAAAQIEjCEdIECAAAECBNICxlD6/cITIECAAAECxpAOECBAgAABAmkBYyj9fuEJECBAgAABY0gHCBAgQIAAgbSAMZR+v/AECBAgQICAMaQDBAgQIECAQFrAGEq/X3gCBAgQIEDAGNIBAgQIECBAIC1gDKXfLzwBAgQIECBgDOkAAQIECBAgkBYwhtLvF54AAQIECBAwhnSAAAECBAgQSAsYQ+n3C0+AAAECBAgYQzpAgAABAgQIpAWMofT7hSdAgAABAgSMIR0gQIAAAQIE0gLGUPr9whMgQIAAAQLGkA4QIECAAAECaQFjKP1+4QkQIECAAAFjSAcIECBAgACBtIAxlH6/8AQIECBAgIAxpAMECBAgQIBAWsAYSr9feAIECBAgQMAY0gECBAgQIEAgLWAMpd8vPAECBAgQIGAM6QABAgQIECCQFjCG0u8XngABAgQIEDCGdIAAAQIECBBICxhD6fcLT4AAAQIECBhDOkCAAAECBAikBYyh9PuFJ0CAAAECBIwhHSBAgAABAgTSAsZQ+v3CEyBAgAABAsaQDhAgQIAAAQJpAWMo/X7hCRAgQIAAAWNIBwgQIECAAIG0gDGUfr/wBAgQIECAgDGkAwQIECBAgEBawBhKv194AgQIECBAwBjSAQIECBAgQCAtYAyl3y88AQIECBAgYAzpAAECBAgQIJAWMIbS7xeeAAECBAgQMIZ0gAABAgQIEEgLGEPp9wtPgAABAgQIGEM6QIAAAQIECKQFjKH0+4UnQIAAAQIEjCEdIECAAAECBNICxlD6/cITIECAAAECxpAOECBAgAABAmkBYyj9fuEJECBAgAABY0gHCBAgQIAAgbSAMZR+v/AECBAgQICAMaQDBAgQIECAQFrAGEq/X3gCBAgQIEDAGNIBAgQIECBAIC1gDKXfLzwBAgQIECBgDOkAAQIECBAgkBYwhtLvF54AAQIECBAwhnSAAAECBAgQSAsYQ+n3C0+AAAECBAgYQzpAgAABAgQIpAWMofT7hSdAgAABAgSMIR0gQIAAAQIE0gLGUPr9whMgQIAAAQLGkA4QIECAAAECaQFjKP1+4QkQIECAAAFjSAcIECBAgACBtIAxlH6/8AQIECBAgIAxpAMECBAgQIBAWsAYSr9feAIECBAgQMAY0gECBAgQIEAgLWAMpd8vPAECBAgQIGAM6QABAgQIECCQFjCG0u8XngABAgQIEDCGdIAAAQIECBBICxhD6fcLT4AAAQIECBhDOkCAAAECBAikBYyh9PuFJ0CAAAECBIwhHSBAgAABAgTSAsZQ+v3CEyBAgAABAsaQDhAgQIAAAQJpAWMo/X7hCRAgQIAAAWNIBwgQIECAAIG0gDGUfr/wBAgQIECAgDGkAwQIECBAgEBawBhKv194AgQIECBAwBjSAQIECBAgQCAtYAyl3y88AQIECBAgYAzpAAECBAgQIJAWMIbS7xeeAAECBAgQMIZ0gAABAgQIEEgLGEPp9wtPgAABAgQIGEM6QIAAAQIECKQFjKH0+4UnQIAAAQIEjCEdIECAAAECBNICxlD6/cITIECAAAECxpAOECBAgAABAmkBYyj9fuEJECBAgAABY0gHCBAgQIAAgbSAMZR+v/AECBAgQICAMaQDBAgQIECAQFrAGEq/X3gCBAgQIEDAGNIBAgQIECBAIC1gDKXfLzwBAgQIECBgDOkAAQIECBAgkBYwhtLvF54AAQIECBAwhnSAAAECBAgQSAsYQ+n3C0+AAAECBAgYQzpAgAABAgQIpAWMofT7hSdAgAABAgSMIR0gQIAAAQIE0gLGUPr9whMgQIAAAQLGkA4QIECAAAECaQFjKP1+4QkQIECAAAFjSAcIECBAgACBtIAxlH6/8AQIECBAgIAxpAMECBAgQIBAWsAYSr9feAIECBAgQMAY0gECBAgQIEAgLWAMpd8vPAECBAgQIGAM6QABAgQIECCQFjCG0u8XngABAgQIEDCGdIAAAQIECBBICxhD6fcLT4AAAQIECBhDOkCAAAECBAikBYyh9PuFJ0CAAAECBIwhHSBAgAABAgTSAsZQ+v3CEyBAgAABAsaQDhAgQIAAAQJpAWMo/X7hCRAgQIAAAWNIBwgQIECAAIG0gDGUfr/wBAgQIECAgDGkAwQIECBAgEBawBhKv194AgQIECBAwBjSAQIECBAgQCAtYAyl3y88AQIECBAgYAzpAAECBAgQIJAWMIbS7xeeAAECBAgQMIZ0gAABAgQIEEgLGEPp9wtPgAABAgQIGEM6QIAAAQIECKQFjKH0+4UnQIAAAQIEjCEdIECAAAECBNICxlD6/cITIECAAAECxpAOECBAgAABAmkBYyj9fuEJECBAgAABY0gHCBAgQIAAgbSAMZR+v/AECBAgQICAMaQDBAgQIECAQFrAGEq/X3gCBAgQIEDAGNIBAgQIECBAIC1gDKXfLzwBAgQIECBgDOkAAQIECBAgkBYwhtLvF54AAQIECBAwhnSAAAECBAgQSAsYQ+n3C0+AAAECBAgYQzpAgAABAgQIpAWMofT7hSdAgAABAgSMIR0gQIAAAQIE0gLGUPr9whMgQIAAAQLGkA4QIECAAAECaQFjKP1+4QkQIECAAAFjSAcIECBAgACBtIAxlH6/8AQIECBAgIAxpAMECBAgQIBAWsAYSr9feAIECBAgQMAY0gECBAgQIEAgLWAMpd8vPAECBAgQIGAM6QABAgQIECCQFjCG0u8XngABAgQIEDCGdIAAAQIECBBICxhD6fcLT4AAAQIECBhDOkCAAAECBAikBYyh9PuFJ0CAAAECBIwhHSBAgAABAgTSAg9MNQDe6YF/dQ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8" name="Picture 7"/>
          <p:cNvPicPr>
            <a:picLocks noChangeAspect="1"/>
          </p:cNvPicPr>
          <p:nvPr/>
        </p:nvPicPr>
        <p:blipFill>
          <a:blip r:embed="rId2"/>
          <a:stretch>
            <a:fillRect/>
          </a:stretch>
        </p:blipFill>
        <p:spPr>
          <a:xfrm>
            <a:off x="3580885" y="1930229"/>
            <a:ext cx="8471718" cy="3914518"/>
          </a:xfrm>
          <a:prstGeom prst="rect">
            <a:avLst/>
          </a:prstGeom>
        </p:spPr>
      </p:pic>
      <p:sp>
        <p:nvSpPr>
          <p:cNvPr id="9" name="TextBox 8"/>
          <p:cNvSpPr txBox="1"/>
          <p:nvPr/>
        </p:nvSpPr>
        <p:spPr>
          <a:xfrm>
            <a:off x="307975" y="2113005"/>
            <a:ext cx="2978922" cy="1292662"/>
          </a:xfrm>
          <a:prstGeom prst="rect">
            <a:avLst/>
          </a:prstGeom>
          <a:noFill/>
        </p:spPr>
        <p:txBody>
          <a:bodyPr wrap="square" rtlCol="0">
            <a:spAutoFit/>
          </a:bodyPr>
          <a:lstStyle/>
          <a:p>
            <a:r>
              <a:rPr lang="en-CA" sz="2000" dirty="0" smtClean="0"/>
              <a:t>$1000 per year investment</a:t>
            </a:r>
          </a:p>
          <a:p>
            <a:r>
              <a:rPr lang="en-CA" sz="2000" dirty="0" smtClean="0"/>
              <a:t>$200 CESG per year</a:t>
            </a:r>
          </a:p>
          <a:p>
            <a:r>
              <a:rPr lang="en-CA" sz="2000" dirty="0" smtClean="0"/>
              <a:t>4% per year growth</a:t>
            </a:r>
          </a:p>
          <a:p>
            <a:endParaRPr lang="en-CA" dirty="0"/>
          </a:p>
        </p:txBody>
      </p:sp>
      <p:pic>
        <p:nvPicPr>
          <p:cNvPr id="10" name="Picture 9"/>
          <p:cNvPicPr>
            <a:picLocks noChangeAspect="1"/>
          </p:cNvPicPr>
          <p:nvPr/>
        </p:nvPicPr>
        <p:blipFill>
          <a:blip r:embed="rId3"/>
          <a:stretch>
            <a:fillRect/>
          </a:stretch>
        </p:blipFill>
        <p:spPr>
          <a:xfrm>
            <a:off x="155575" y="5416122"/>
            <a:ext cx="5495925" cy="857250"/>
          </a:xfrm>
          <a:prstGeom prst="rect">
            <a:avLst/>
          </a:prstGeom>
        </p:spPr>
      </p:pic>
    </p:spTree>
    <p:extLst>
      <p:ext uri="{BB962C8B-B14F-4D97-AF65-F5344CB8AC3E}">
        <p14:creationId xmlns:p14="http://schemas.microsoft.com/office/powerpoint/2010/main" val="156316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Maximum GESG Rules</a:t>
            </a:r>
            <a:endParaRPr lang="en-CA" dirty="0"/>
          </a:p>
        </p:txBody>
      </p:sp>
      <p:sp>
        <p:nvSpPr>
          <p:cNvPr id="3" name="Content Placeholder 2"/>
          <p:cNvSpPr>
            <a:spLocks noGrp="1"/>
          </p:cNvSpPr>
          <p:nvPr>
            <p:ph idx="1"/>
          </p:nvPr>
        </p:nvSpPr>
        <p:spPr/>
        <p:txBody>
          <a:bodyPr/>
          <a:lstStyle/>
          <a:p>
            <a:r>
              <a:rPr lang="en-CA" dirty="0" smtClean="0"/>
              <a:t>Maximum CESG per child -$7200 lifetime or $500 annually</a:t>
            </a:r>
          </a:p>
          <a:p>
            <a:r>
              <a:rPr lang="en-CA" dirty="0" smtClean="0"/>
              <a:t>Most families can’t contribute the $2500 annually when the child is young to maximize the CEGS.  They are allowed to catch up one year at a time.  </a:t>
            </a:r>
          </a:p>
          <a:p>
            <a:r>
              <a:rPr lang="en-CA" dirty="0" smtClean="0"/>
              <a:t>Example – A $5000 contribution would allow a parent to receive the CEGS grant of $500 for the current year and the $500 grant for the year that they missed.  </a:t>
            </a:r>
          </a:p>
          <a:p>
            <a:r>
              <a:rPr lang="en-CA" dirty="0" smtClean="0"/>
              <a:t>Year 1 - $0 contribution =$0 GESG </a:t>
            </a:r>
          </a:p>
          <a:p>
            <a:r>
              <a:rPr lang="en-CA" dirty="0" smtClean="0"/>
              <a:t>Year 2-  $5000 contribution = $500 CESG for year 1 and $500 CEGS for Year 2</a:t>
            </a:r>
          </a:p>
          <a:p>
            <a:endParaRPr lang="en-CA" dirty="0"/>
          </a:p>
        </p:txBody>
      </p:sp>
    </p:spTree>
    <p:extLst>
      <p:ext uri="{BB962C8B-B14F-4D97-AF65-F5344CB8AC3E}">
        <p14:creationId xmlns:p14="http://schemas.microsoft.com/office/powerpoint/2010/main" val="90680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RESP-Registered Education Savings Plan #2 Three Types of RESP Accounts</a:t>
            </a:r>
            <a:endParaRPr lang="en-CA" dirty="0"/>
          </a:p>
        </p:txBody>
      </p:sp>
      <p:pic>
        <p:nvPicPr>
          <p:cNvPr id="4" name="G2rjaRkJ-sM"/>
          <p:cNvPicPr>
            <a:picLocks noGrp="1" noRot="1" noChangeAspect="1"/>
          </p:cNvPicPr>
          <p:nvPr>
            <p:ph idx="1"/>
            <a:videoFile r:link="rId1"/>
          </p:nvPr>
        </p:nvPicPr>
        <p:blipFill>
          <a:blip r:embed="rId3"/>
          <a:stretch>
            <a:fillRect/>
          </a:stretch>
        </p:blipFill>
        <p:spPr>
          <a:xfrm>
            <a:off x="1792078" y="1853754"/>
            <a:ext cx="8922275" cy="5018780"/>
          </a:xfrm>
          <a:prstGeom prst="rect">
            <a:avLst/>
          </a:prstGeom>
        </p:spPr>
      </p:pic>
    </p:spTree>
    <p:extLst>
      <p:ext uri="{BB962C8B-B14F-4D97-AF65-F5344CB8AC3E}">
        <p14:creationId xmlns:p14="http://schemas.microsoft.com/office/powerpoint/2010/main" val="298777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RESP</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9507182"/>
              </p:ext>
            </p:extLst>
          </p:nvPr>
        </p:nvGraphicFramePr>
        <p:xfrm>
          <a:off x="1450973" y="2016125"/>
          <a:ext cx="9707178" cy="2654729"/>
        </p:xfrm>
        <a:graphic>
          <a:graphicData uri="http://schemas.openxmlformats.org/drawingml/2006/table">
            <a:tbl>
              <a:tblPr firstRow="1" bandRow="1">
                <a:tableStyleId>{5C22544A-7EE6-4342-B048-85BDC9FD1C3A}</a:tableStyleId>
              </a:tblPr>
              <a:tblGrid>
                <a:gridCol w="4853589">
                  <a:extLst>
                    <a:ext uri="{9D8B030D-6E8A-4147-A177-3AD203B41FA5}">
                      <a16:colId xmlns:a16="http://schemas.microsoft.com/office/drawing/2014/main" val="3595584121"/>
                    </a:ext>
                  </a:extLst>
                </a:gridCol>
                <a:gridCol w="4853589">
                  <a:extLst>
                    <a:ext uri="{9D8B030D-6E8A-4147-A177-3AD203B41FA5}">
                      <a16:colId xmlns:a16="http://schemas.microsoft.com/office/drawing/2014/main" val="3216420752"/>
                    </a:ext>
                  </a:extLst>
                </a:gridCol>
              </a:tblGrid>
              <a:tr h="594464">
                <a:tc>
                  <a:txBody>
                    <a:bodyPr/>
                    <a:lstStyle/>
                    <a:p>
                      <a:r>
                        <a:rPr lang="en-CA" dirty="0" smtClean="0"/>
                        <a:t>Individual</a:t>
                      </a:r>
                      <a:r>
                        <a:rPr lang="en-CA" baseline="0" dirty="0" smtClean="0"/>
                        <a:t> Plans</a:t>
                      </a:r>
                      <a:endParaRPr lang="en-CA" dirty="0"/>
                    </a:p>
                  </a:txBody>
                  <a:tcPr/>
                </a:tc>
                <a:tc>
                  <a:txBody>
                    <a:bodyPr/>
                    <a:lstStyle/>
                    <a:p>
                      <a:r>
                        <a:rPr lang="en-CA" dirty="0" smtClean="0"/>
                        <a:t>Family Plans</a:t>
                      </a:r>
                      <a:endParaRPr lang="en-CA" dirty="0"/>
                    </a:p>
                  </a:txBody>
                  <a:tcPr/>
                </a:tc>
                <a:extLst>
                  <a:ext uri="{0D108BD9-81ED-4DB2-BD59-A6C34878D82A}">
                    <a16:rowId xmlns:a16="http://schemas.microsoft.com/office/drawing/2014/main" val="357339384"/>
                  </a:ext>
                </a:extLst>
              </a:tr>
              <a:tr h="594464">
                <a:tc>
                  <a:txBody>
                    <a:bodyPr/>
                    <a:lstStyle/>
                    <a:p>
                      <a:r>
                        <a:rPr lang="en-CA" dirty="0" smtClean="0"/>
                        <a:t>Opened</a:t>
                      </a:r>
                      <a:r>
                        <a:rPr lang="en-CA" baseline="0" dirty="0" smtClean="0"/>
                        <a:t> for each child</a:t>
                      </a:r>
                      <a:endParaRPr lang="en-CA" dirty="0"/>
                    </a:p>
                  </a:txBody>
                  <a:tcPr/>
                </a:tc>
                <a:tc>
                  <a:txBody>
                    <a:bodyPr/>
                    <a:lstStyle/>
                    <a:p>
                      <a:r>
                        <a:rPr lang="en-CA" dirty="0" smtClean="0"/>
                        <a:t>Open one plan for</a:t>
                      </a:r>
                      <a:r>
                        <a:rPr lang="en-CA" baseline="0" dirty="0" smtClean="0"/>
                        <a:t> all children</a:t>
                      </a:r>
                      <a:endParaRPr lang="en-CA" dirty="0"/>
                    </a:p>
                  </a:txBody>
                  <a:tcPr/>
                </a:tc>
                <a:extLst>
                  <a:ext uri="{0D108BD9-81ED-4DB2-BD59-A6C34878D82A}">
                    <a16:rowId xmlns:a16="http://schemas.microsoft.com/office/drawing/2014/main" val="1965366036"/>
                  </a:ext>
                </a:extLst>
              </a:tr>
              <a:tr h="1465801">
                <a:tc gridSpan="2">
                  <a:txBody>
                    <a:bodyPr/>
                    <a:lstStyle/>
                    <a:p>
                      <a:r>
                        <a:rPr lang="en-CA" dirty="0" smtClean="0"/>
                        <a:t>You can start and stop contributions without penalties</a:t>
                      </a:r>
                    </a:p>
                    <a:p>
                      <a:r>
                        <a:rPr lang="en-CA" dirty="0" smtClean="0"/>
                        <a:t>You can choose from a Variety of investment options such as ETF’s, Mutual Funds, Stocks, Bonds and GIC’s.  </a:t>
                      </a:r>
                    </a:p>
                    <a:p>
                      <a:endParaRPr lang="en-CA" dirty="0"/>
                    </a:p>
                  </a:txBody>
                  <a:tcPr/>
                </a:tc>
                <a:tc hMerge="1">
                  <a:txBody>
                    <a:bodyPr/>
                    <a:lstStyle/>
                    <a:p>
                      <a:endParaRPr lang="en-CA" dirty="0"/>
                    </a:p>
                  </a:txBody>
                  <a:tcPr/>
                </a:tc>
                <a:extLst>
                  <a:ext uri="{0D108BD9-81ED-4DB2-BD59-A6C34878D82A}">
                    <a16:rowId xmlns:a16="http://schemas.microsoft.com/office/drawing/2014/main" val="1538437967"/>
                  </a:ext>
                </a:extLst>
              </a:tr>
            </a:tbl>
          </a:graphicData>
        </a:graphic>
      </p:graphicFrame>
    </p:spTree>
    <p:extLst>
      <p:ext uri="{BB962C8B-B14F-4D97-AF65-F5344CB8AC3E}">
        <p14:creationId xmlns:p14="http://schemas.microsoft.com/office/powerpoint/2010/main" val="352003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29190310"/>
              </p:ext>
            </p:extLst>
          </p:nvPr>
        </p:nvGraphicFramePr>
        <p:xfrm>
          <a:off x="1463330" y="1806058"/>
          <a:ext cx="9603879" cy="4063400"/>
        </p:xfrm>
        <a:graphic>
          <a:graphicData uri="http://schemas.openxmlformats.org/drawingml/2006/table">
            <a:tbl>
              <a:tblPr firstRow="1" bandRow="1">
                <a:tableStyleId>{5C22544A-7EE6-4342-B048-85BDC9FD1C3A}</a:tableStyleId>
              </a:tblPr>
              <a:tblGrid>
                <a:gridCol w="9603879">
                  <a:extLst>
                    <a:ext uri="{9D8B030D-6E8A-4147-A177-3AD203B41FA5}">
                      <a16:colId xmlns:a16="http://schemas.microsoft.com/office/drawing/2014/main" val="968755975"/>
                    </a:ext>
                  </a:extLst>
                </a:gridCol>
              </a:tblGrid>
              <a:tr h="859792">
                <a:tc>
                  <a:txBody>
                    <a:bodyPr/>
                    <a:lstStyle/>
                    <a:p>
                      <a:r>
                        <a:rPr lang="en-CA" dirty="0" smtClean="0"/>
                        <a:t>Group Plan (Pooled Plan)</a:t>
                      </a:r>
                      <a:endParaRPr lang="en-CA" dirty="0"/>
                    </a:p>
                  </a:txBody>
                  <a:tcPr/>
                </a:tc>
                <a:extLst>
                  <a:ext uri="{0D108BD9-81ED-4DB2-BD59-A6C34878D82A}">
                    <a16:rowId xmlns:a16="http://schemas.microsoft.com/office/drawing/2014/main" val="1562742694"/>
                  </a:ext>
                </a:extLst>
              </a:tr>
              <a:tr h="859792">
                <a:tc>
                  <a:txBody>
                    <a:bodyPr/>
                    <a:lstStyle/>
                    <a:p>
                      <a:r>
                        <a:rPr lang="en-CA" dirty="0" smtClean="0"/>
                        <a:t>Pay</a:t>
                      </a:r>
                      <a:r>
                        <a:rPr lang="en-CA" baseline="0" dirty="0" smtClean="0"/>
                        <a:t> into a shared plan that is managed by a fund manager</a:t>
                      </a:r>
                      <a:endParaRPr lang="en-CA" dirty="0"/>
                    </a:p>
                  </a:txBody>
                  <a:tcPr/>
                </a:tc>
                <a:extLst>
                  <a:ext uri="{0D108BD9-81ED-4DB2-BD59-A6C34878D82A}">
                    <a16:rowId xmlns:a16="http://schemas.microsoft.com/office/drawing/2014/main" val="3217985265"/>
                  </a:ext>
                </a:extLst>
              </a:tr>
              <a:tr h="1484024">
                <a:tc>
                  <a:txBody>
                    <a:bodyPr/>
                    <a:lstStyle/>
                    <a:p>
                      <a:r>
                        <a:rPr lang="en-CA" dirty="0" smtClean="0"/>
                        <a:t>If you pull your money out you will loose the</a:t>
                      </a:r>
                      <a:r>
                        <a:rPr lang="en-CA" baseline="0" dirty="0" smtClean="0"/>
                        <a:t> return on investment that you earned while your money was invested</a:t>
                      </a:r>
                      <a:endParaRPr lang="en-CA" dirty="0"/>
                    </a:p>
                  </a:txBody>
                  <a:tcPr/>
                </a:tc>
                <a:extLst>
                  <a:ext uri="{0D108BD9-81ED-4DB2-BD59-A6C34878D82A}">
                    <a16:rowId xmlns:a16="http://schemas.microsoft.com/office/drawing/2014/main" val="444240854"/>
                  </a:ext>
                </a:extLst>
              </a:tr>
              <a:tr h="859792">
                <a:tc>
                  <a:txBody>
                    <a:bodyPr/>
                    <a:lstStyle/>
                    <a:p>
                      <a:r>
                        <a:rPr lang="en-CA" dirty="0" smtClean="0"/>
                        <a:t>Might have a sales charge</a:t>
                      </a:r>
                      <a:r>
                        <a:rPr lang="en-CA" baseline="0" dirty="0" smtClean="0"/>
                        <a:t> as high as 10%</a:t>
                      </a:r>
                      <a:endParaRPr lang="en-CA" dirty="0"/>
                    </a:p>
                  </a:txBody>
                  <a:tcPr/>
                </a:tc>
                <a:extLst>
                  <a:ext uri="{0D108BD9-81ED-4DB2-BD59-A6C34878D82A}">
                    <a16:rowId xmlns:a16="http://schemas.microsoft.com/office/drawing/2014/main" val="882283777"/>
                  </a:ext>
                </a:extLst>
              </a:tr>
            </a:tbl>
          </a:graphicData>
        </a:graphic>
      </p:graphicFrame>
    </p:spTree>
    <p:extLst>
      <p:ext uri="{BB962C8B-B14F-4D97-AF65-F5344CB8AC3E}">
        <p14:creationId xmlns:p14="http://schemas.microsoft.com/office/powerpoint/2010/main" val="383353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Withdrawing from an RESP (EAP)</a:t>
            </a:r>
            <a:endParaRPr lang="en-CA" dirty="0"/>
          </a:p>
        </p:txBody>
      </p:sp>
      <p:sp>
        <p:nvSpPr>
          <p:cNvPr id="3" name="Content Placeholder 2"/>
          <p:cNvSpPr>
            <a:spLocks noGrp="1"/>
          </p:cNvSpPr>
          <p:nvPr>
            <p:ph idx="1"/>
          </p:nvPr>
        </p:nvSpPr>
        <p:spPr/>
        <p:txBody>
          <a:bodyPr/>
          <a:lstStyle/>
          <a:p>
            <a:r>
              <a:rPr lang="en-CA" dirty="0" smtClean="0"/>
              <a:t>An Education Assistance Payment is how you withdrawal money from your RESP.  Your contribution can be withdrawn tax free while the portion from the CEGS and the interest earned on the entire fund is taxable.</a:t>
            </a:r>
          </a:p>
          <a:p>
            <a:r>
              <a:rPr lang="en-CA" dirty="0" smtClean="0"/>
              <a:t>Example- $1000 a year contribution with a $200 a year CESG </a:t>
            </a:r>
          </a:p>
          <a:p>
            <a:r>
              <a:rPr lang="en-CA" dirty="0" smtClean="0"/>
              <a:t>When you pull it out $15000 is tax free and the $3000 in CESG as well as the roughly $6000 in interest/return</a:t>
            </a:r>
          </a:p>
          <a:p>
            <a:endParaRPr lang="en-CA" dirty="0" smtClean="0"/>
          </a:p>
          <a:p>
            <a:endParaRPr lang="en-CA" dirty="0"/>
          </a:p>
        </p:txBody>
      </p:sp>
    </p:spTree>
    <p:extLst>
      <p:ext uri="{BB962C8B-B14F-4D97-AF65-F5344CB8AC3E}">
        <p14:creationId xmlns:p14="http://schemas.microsoft.com/office/powerpoint/2010/main" val="20004222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107</TotalTime>
  <Words>445</Words>
  <Application>Microsoft Office PowerPoint</Application>
  <PresentationFormat>Widescreen</PresentationFormat>
  <Paragraphs>33</Paragraphs>
  <Slides>10</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RESP’s 101</vt:lpstr>
      <vt:lpstr>RESP- Registered Education Savings Plan #1</vt:lpstr>
      <vt:lpstr>PowerPoint Presentation</vt:lpstr>
      <vt:lpstr>15 Years of investing $1000 per year</vt:lpstr>
      <vt:lpstr>Maximum GESG Rules</vt:lpstr>
      <vt:lpstr>RESP-Registered Education Savings Plan #2 Three Types of RESP Accounts</vt:lpstr>
      <vt:lpstr>Types of RESP</vt:lpstr>
      <vt:lpstr>PowerPoint Presentation</vt:lpstr>
      <vt:lpstr>Withdrawing from an RESP (EAP)</vt:lpstr>
      <vt:lpstr>What if you don’t want to go to School</vt:lpstr>
    </vt:vector>
  </TitlesOfParts>
  <Company>SV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RESP’s 101</dc:title>
  <dc:creator>Austen Anderson</dc:creator>
  <cp:lastModifiedBy>Austen Anderson</cp:lastModifiedBy>
  <cp:revision>10</cp:revision>
  <dcterms:created xsi:type="dcterms:W3CDTF">2018-03-14T19:45:55Z</dcterms:created>
  <dcterms:modified xsi:type="dcterms:W3CDTF">2018-03-15T19:50:48Z</dcterms:modified>
</cp:coreProperties>
</file>